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Montserrat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6E4960-F0C0-40D9-9833-F4F6B1CE5E5B}">
  <a:tblStyle styleId="{446E4960-F0C0-40D9-9833-F4F6B1CE5E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76"/>
  </p:normalViewPr>
  <p:slideViewPr>
    <p:cSldViewPr snapToGrid="0">
      <p:cViewPr varScale="1">
        <p:scale>
          <a:sx n="152" d="100"/>
          <a:sy n="152" d="100"/>
        </p:scale>
        <p:origin x="5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5dde1c06a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5dde1c06a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5dde1c06a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15dde1c06a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15dde1c06a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15dde1c06a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15dde1c06a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15dde1c06a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15dde1c06a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15dde1c06a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15dde1c06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15dde1c06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7eb77db7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7eb77db7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16ad4635d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16ad4635d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5dde1c06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5dde1c06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5dde1c06a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5dde1c06a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5dde1c06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15dde1c06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5dde1c06a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5dde1c06a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5dde1c06a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5dde1c06a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5dde1c06a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5dde1c06a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5dde1c06a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5dde1c06a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656e294a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656e294a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Failure Prediction </a:t>
            </a:r>
            <a:endParaRPr sz="1200" b="1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58725"/>
            <a:ext cx="3687125" cy="20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body" idx="1"/>
          </p:nvPr>
        </p:nvSpPr>
        <p:spPr>
          <a:xfrm>
            <a:off x="438100" y="1348025"/>
            <a:ext cx="3894000" cy="29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Cross-Validation 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[0.787, 0.826, 0.769, 0.672]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100" i="1">
                <a:latin typeface="Montserrat"/>
                <a:ea typeface="Montserrat"/>
                <a:cs typeface="Montserrat"/>
                <a:sym typeface="Montserrat"/>
              </a:rPr>
              <a:t>Moderate performance across folds.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Performance Metrics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Accuracy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76.5%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Precision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82.2%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Recall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74.6%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The model correctly classified a total of 79 + 97 = 176 instances.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It misclassified a total of 21 + 33 = 54 instances.</a:t>
            </a:r>
            <a:endParaRPr sz="11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The Decision Tree model shows fair accuracy with strong precision but slightly lower recall, making it good at reducing false positives but potentially missing some true positives.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1" name="Google Shape;2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2089" y="1307850"/>
            <a:ext cx="4413535" cy="304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STOCHASTIC GRADIENT DESCENT</a:t>
            </a:r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body" idx="1"/>
          </p:nvPr>
        </p:nvSpPr>
        <p:spPr>
          <a:xfrm>
            <a:off x="420500" y="1624500"/>
            <a:ext cx="3638100" cy="39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Accuracy = 88%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From the matrix: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The model correctly classified of a total of 66 (True Negatives) + 95 (True Positives) = 161 instances.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It is misclassified of total of 11 (False Positives) + 12 (False Negatives) = 23 instances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775" y="1035425"/>
            <a:ext cx="4663200" cy="771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1775" y="1864625"/>
            <a:ext cx="4663199" cy="301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</a:t>
            </a:r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0" y="1516325"/>
            <a:ext cx="4572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75% to 90%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86%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5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From the matrix:</a:t>
            </a:r>
            <a:endParaRPr sz="15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○"/>
            </a:pPr>
            <a:r>
              <a:rPr lang="en" sz="15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85 (True Negatives) + 113 (True Positives) = 198 instances.</a:t>
            </a:r>
            <a:endParaRPr sz="15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○"/>
            </a:pPr>
            <a:r>
              <a:rPr lang="en" sz="15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13 (False Positives) + 19 (False Negatives) = 32 instances.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70453"/>
            <a:ext cx="4423450" cy="4298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MULTILAYER PERCEPTRON </a:t>
            </a:r>
            <a:endParaRPr/>
          </a:p>
        </p:txBody>
      </p:sp>
      <p:sp>
        <p:nvSpPr>
          <p:cNvPr id="232" name="Google Shape;232;p26"/>
          <p:cNvSpPr txBox="1">
            <a:spLocks noGrp="1"/>
          </p:cNvSpPr>
          <p:nvPr>
            <p:ph type="body" idx="1"/>
          </p:nvPr>
        </p:nvSpPr>
        <p:spPr>
          <a:xfrm>
            <a:off x="329775" y="1355525"/>
            <a:ext cx="3746700" cy="26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Architecture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Hidden layers (25, 15 neurons)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Cross-Validation 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[0.843, 0.887, 0.847, 0.755]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100" i="1">
                <a:latin typeface="Montserrat"/>
                <a:ea typeface="Montserrat"/>
                <a:cs typeface="Montserrat"/>
                <a:sym typeface="Montserrat"/>
              </a:rPr>
              <a:t>High accuracy across different folds, indicating stable performance.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Performance Metrics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Accuracy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85.2%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Precision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83.8% 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Recall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91.5% 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The model correctly classified a total of 77  + 119  = 196 instances.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It misclassified a total of 23  + 11  = 34 instances.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80000"/>
              </a:lnSpc>
              <a:spcBef>
                <a:spcPts val="10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The MLP model performs very well with an accuracy of 85.2%, high precision, and excellent recall. It has a balanced performance, correctly identifying most positives while keeping false positives at a manageable level.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3" name="Google Shape;2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250" y="1355525"/>
            <a:ext cx="4530349" cy="30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PERCEPTRON</a:t>
            </a:r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body" idx="1"/>
          </p:nvPr>
        </p:nvSpPr>
        <p:spPr>
          <a:xfrm>
            <a:off x="357300" y="1306200"/>
            <a:ext cx="3917700" cy="4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Accuracy = 60 %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From the matrix: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model correctly classified a total of 57 (True Negatives) + 54 (True Positives) = 111 instances.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It misclassified a total of 20 (False Positives) + 53 (False Negatives) = 73 instances.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0" name="Google Shape;2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8150" y="907875"/>
            <a:ext cx="4587449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150" y="1821975"/>
            <a:ext cx="4587451" cy="310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>
            <a:spLocks noGrp="1"/>
          </p:cNvSpPr>
          <p:nvPr>
            <p:ph type="title"/>
          </p:nvPr>
        </p:nvSpPr>
        <p:spPr>
          <a:xfrm>
            <a:off x="236288" y="0"/>
            <a:ext cx="7038900" cy="5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Metrics </a:t>
            </a:r>
            <a:endParaRPr/>
          </a:p>
        </p:txBody>
      </p:sp>
      <p:graphicFrame>
        <p:nvGraphicFramePr>
          <p:cNvPr id="247" name="Google Shape;247;p28"/>
          <p:cNvGraphicFramePr/>
          <p:nvPr/>
        </p:nvGraphicFramePr>
        <p:xfrm>
          <a:off x="1764288" y="466825"/>
          <a:ext cx="5615425" cy="4663050"/>
        </p:xfrm>
        <a:graphic>
          <a:graphicData uri="http://schemas.openxmlformats.org/drawingml/2006/table">
            <a:tbl>
              <a:tblPr>
                <a:noFill/>
                <a:tableStyleId>{446E4960-F0C0-40D9-9833-F4F6B1CE5E5B}</a:tableStyleId>
              </a:tblPr>
              <a:tblGrid>
                <a:gridCol w="140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9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9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MODEL</a:t>
                      </a:r>
                      <a:endParaRPr sz="10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ACCURACY</a:t>
                      </a:r>
                      <a:endParaRPr sz="10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PRECISION</a:t>
                      </a:r>
                      <a:endParaRPr sz="10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RECALL</a:t>
                      </a:r>
                      <a:endParaRPr sz="10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86.5%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90.4%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85.6%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KNN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66%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71%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68%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89%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solidFill>
                      <a:srgbClr val="0145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91%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solidFill>
                      <a:srgbClr val="0145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89%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SVM-Linear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86%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90.3%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84%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SVM-Poly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73%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82%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69%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SVM-Rbf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70%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72%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77%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SVM-Sigmoid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45%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52%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56%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Decision Trees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77%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82%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75%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Stochastic Gradient Descent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88%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90%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89%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Naive Bayes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86%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89%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85%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Perceptron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60%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73%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0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MLP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85%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84%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92%</a:t>
                      </a:r>
                      <a:endParaRPr sz="10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solidFill>
                      <a:srgbClr val="0145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1441950" y="3670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body" idx="1"/>
          </p:nvPr>
        </p:nvSpPr>
        <p:spPr>
          <a:xfrm>
            <a:off x="1203575" y="939925"/>
            <a:ext cx="6071100" cy="31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Best Models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: Random Forest (89%) and Stochastic Gradient Descent (88%) excel in accuracy, precision, and recall, making them the top choices for reliable heart disease prediction.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High Recall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: MLP’s high recall (92%) is ideal for applications where identifying all positive cases is crucial, even with a slight trade-off in precision.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Underperformers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: KNN and Perceptron lag in all metrics, with KNN at 66% accuracy and Perceptron at 60%, highlighting their limitations for this dataset.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Balanced Option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: Naive Bayes (86% accuracy) provides a good mix of simplicity and predictive strength, but falls short of the top-performing models.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body" idx="1"/>
          </p:nvPr>
        </p:nvSpPr>
        <p:spPr>
          <a:xfrm>
            <a:off x="1807575" y="1949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6600"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6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338100" y="1444600"/>
            <a:ext cx="8247600" cy="35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Context: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Cardiovascular diseases (CVDs) are the leading cause of death globally, claiming 17.9 million lives annually (31% of all deaths). Early detection is critical, and machine learning models can play a pivotal role in risk prediction and management.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Dataset Details:</a:t>
            </a:r>
            <a:endParaRPr sz="1500"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Total Observations: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918 (after removing 272 duplicates).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Features: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11 attributes like age, sex, chest pain type, cholesterol, max heart rate, and more.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●"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Target Variable: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Heart Disease (1 = disease, 0 = normal).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latin typeface="Montserrat"/>
                <a:ea typeface="Montserrat"/>
                <a:cs typeface="Montserrat"/>
                <a:sym typeface="Montserrat"/>
              </a:rPr>
              <a:t>Source: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 Consolidates 5 datasets: Cleveland (303), Hungarian (294), Switzerland (123), Long Beach VA (200), and Stalog (270), making it the largest heart disease dataset for research.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150" y="0"/>
            <a:ext cx="3794850" cy="151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OBJECTIVE</a:t>
            </a:r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1209025" y="9862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Our objective is to  develop machine learning models to predict heart disease outcomes based on patient data, using the Heart Failure Prediction Dataset.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Compare the effectiveness of various machine learning algorithms (KNN, SVM, Logistic Regression, Random Forest, Decision Tree, Naive Bayes, Stochastic Gradient Descent, Multi layer Perceptron, Perceptron) in predicting heart disease.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Evaluate model performance using key metrics (accuracy, precision, recall) and confusion matrices to determine the most effective approach for heart disease prediction.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778475" y="1492650"/>
            <a:ext cx="3659700" cy="27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ontserrat"/>
                <a:ea typeface="Montserrat"/>
                <a:cs typeface="Montserrat"/>
                <a:sym typeface="Montserrat"/>
              </a:rPr>
              <a:t>Data Preprocessing Steps:</a:t>
            </a:r>
            <a:endParaRPr sz="10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Encoded Categorical Features: (Binary Variables) 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'Sex' encoded as 0 (M) and 1 (F)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'ExerciseAngina' encoded as 0 (Y) and 1 (N)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One-Hot Encoded Features: (Multi category variables)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ChestPainType, RestingECG, ST_Slope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Correlation Analysis: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Identified top features correlated with 'HeartDisease':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Missing Values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No missing values in a data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Data Splitting: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 Split data into  (75%) training and (25%) testing 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endParaRPr sz="9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34525"/>
            <a:ext cx="4153473" cy="319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0" y="1635175"/>
            <a:ext cx="4639800" cy="31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76% to 88%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86%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●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From the matrix: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86 (True Negatives) + 113 (True Positives) = 199 instances.</a:t>
            </a:r>
            <a:endParaRPr sz="14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400"/>
              <a:buFont typeface="Montserrat"/>
              <a:buChar char="○"/>
            </a:pPr>
            <a:r>
              <a:rPr lang="en" sz="14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12 (False Positives) + 19 (False Negatives) = 31 instances.</a:t>
            </a:r>
            <a:endParaRPr sz="15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350" y="942775"/>
            <a:ext cx="4226874" cy="40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NEIGHBOURS</a:t>
            </a:r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483775" y="1471975"/>
            <a:ext cx="3671100" cy="29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Algorithm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KNN with n_neighbors set to 3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Cross-Validation 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Scores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[0.683, 0.735, 0.716, 0.616] </a:t>
            </a:r>
            <a:r>
              <a:rPr lang="en" sz="1100" i="1">
                <a:latin typeface="Montserrat"/>
                <a:ea typeface="Montserrat"/>
                <a:cs typeface="Montserrat"/>
                <a:sym typeface="Montserrat"/>
              </a:rPr>
              <a:t>Moderate accuracy across folds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Performance Metrics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Accuracy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66.1%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Precision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70.97%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Recall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67.69% 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Confusion Matrix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The model correctly classified a total of 64 + 88 = 152 instances.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It misclassified a total of 36 + 42 = 78 instances.</a:t>
            </a:r>
            <a:endParaRPr sz="1100" i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KNN performs reasonably well but can be improved by tuning parameters like neighbors or distance metrics.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3675" y="1471976"/>
            <a:ext cx="4340498" cy="294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body" idx="1"/>
          </p:nvPr>
        </p:nvSpPr>
        <p:spPr>
          <a:xfrm>
            <a:off x="483675" y="992625"/>
            <a:ext cx="3488100" cy="39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405">
                <a:latin typeface="Montserrat"/>
                <a:ea typeface="Montserrat"/>
                <a:cs typeface="Montserrat"/>
                <a:sym typeface="Montserrat"/>
              </a:rPr>
              <a:t>Accuracy = 89%</a:t>
            </a:r>
            <a:endParaRPr sz="1405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405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5">
                <a:latin typeface="Montserrat"/>
                <a:ea typeface="Montserrat"/>
                <a:cs typeface="Montserrat"/>
                <a:sym typeface="Montserrat"/>
              </a:rPr>
              <a:t>From the matrix:</a:t>
            </a:r>
            <a:endParaRPr sz="1405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817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05"/>
              <a:buFont typeface="Montserrat"/>
              <a:buChar char="●"/>
            </a:pPr>
            <a:r>
              <a:rPr lang="en" sz="1405">
                <a:latin typeface="Montserrat"/>
                <a:ea typeface="Montserrat"/>
                <a:cs typeface="Montserrat"/>
                <a:sym typeface="Montserrat"/>
              </a:rPr>
              <a:t>The model correctly classified a total of 68 (True Negatives) + 95 (True Positives) = 163 instances.</a:t>
            </a:r>
            <a:endParaRPr sz="1405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81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5"/>
              <a:buFont typeface="Montserrat"/>
              <a:buChar char="●"/>
            </a:pPr>
            <a:r>
              <a:rPr lang="en" sz="1405">
                <a:latin typeface="Montserrat"/>
                <a:ea typeface="Montserrat"/>
                <a:cs typeface="Montserrat"/>
                <a:sym typeface="Montserrat"/>
              </a:rPr>
              <a:t>It misclassified a total of 9 (False Positives) + 12 (False Negatives) = 21 instances.</a:t>
            </a:r>
            <a:endParaRPr sz="1405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405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475" y="896925"/>
            <a:ext cx="4974850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5475" y="1814075"/>
            <a:ext cx="4974850" cy="327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1237525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MACHINES (Linear &amp; Poly)</a:t>
            </a:r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body" idx="1"/>
          </p:nvPr>
        </p:nvSpPr>
        <p:spPr>
          <a:xfrm>
            <a:off x="0" y="3404475"/>
            <a:ext cx="4438800" cy="1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73% to 88%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86%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(Linear) From the matrix: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86 (True Negatives) + 112 (True Positives) = 198 instances.</a:t>
            </a:r>
            <a:endParaRPr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12 (False Positives) + 20 (False Negatives) = 32 instances.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875" y="833525"/>
            <a:ext cx="2570950" cy="257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5975" y="737925"/>
            <a:ext cx="2650442" cy="266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 txBox="1">
            <a:spLocks noGrp="1"/>
          </p:cNvSpPr>
          <p:nvPr>
            <p:ph type="body" idx="1"/>
          </p:nvPr>
        </p:nvSpPr>
        <p:spPr>
          <a:xfrm>
            <a:off x="4470300" y="3404475"/>
            <a:ext cx="4534800" cy="19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70% to 79%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74%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(Poly) From the matrix: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79 (True Negatives) + 92 (True Positives) = 171 instances.</a:t>
            </a:r>
            <a:endParaRPr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19 (False Positives) + 40 (False Negatives) = 59 instances.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4" name="Google Shape;194;p21"/>
          <p:cNvCxnSpPr/>
          <p:nvPr/>
        </p:nvCxnSpPr>
        <p:spPr>
          <a:xfrm>
            <a:off x="4438788" y="914100"/>
            <a:ext cx="31500" cy="387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1339875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MACHINES (RBF &amp; Sigmoid)</a:t>
            </a:r>
            <a:endParaRPr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1"/>
          </p:nvPr>
        </p:nvSpPr>
        <p:spPr>
          <a:xfrm>
            <a:off x="0" y="3534125"/>
            <a:ext cx="4455600" cy="1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69% to 72%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70%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(Rbf) From the matrix: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59 (True Negatives) + 102 (True Positives) = 161 instances.</a:t>
            </a:r>
            <a:endParaRPr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39 (False Positives) + 30 (False Negatives) = 69 instances.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625" y="812913"/>
            <a:ext cx="2604272" cy="26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7500" y="796788"/>
            <a:ext cx="2604275" cy="265231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>
            <a:spLocks noGrp="1"/>
          </p:cNvSpPr>
          <p:nvPr>
            <p:ph type="body" idx="1"/>
          </p:nvPr>
        </p:nvSpPr>
        <p:spPr>
          <a:xfrm>
            <a:off x="4572000" y="3534125"/>
            <a:ext cx="4548300" cy="18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4 fold Cross-validation: Ranges from 34% to 50%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Accuracy: 45%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(Sigmoid) From the matrix:</a:t>
            </a:r>
            <a:endParaRPr sz="1100"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The model correctly classified a total of 30 (True Negatives) + 75 (True Positives) = 105 instances.</a:t>
            </a:r>
            <a:endParaRPr>
              <a:solidFill>
                <a:srgbClr val="E3E3E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E3E3E3"/>
              </a:buClr>
              <a:buSzPts val="1100"/>
              <a:buFont typeface="Montserrat"/>
              <a:buChar char="○"/>
            </a:pPr>
            <a:r>
              <a:rPr lang="en">
                <a:solidFill>
                  <a:srgbClr val="E3E3E3"/>
                </a:solidFill>
                <a:latin typeface="Montserrat"/>
                <a:ea typeface="Montserrat"/>
                <a:cs typeface="Montserrat"/>
                <a:sym typeface="Montserrat"/>
              </a:rPr>
              <a:t>It misclassified a total of 68 (False Positives) + 57 (False Negatives) = 125 instances.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4" name="Google Shape;204;p22"/>
          <p:cNvCxnSpPr/>
          <p:nvPr/>
        </p:nvCxnSpPr>
        <p:spPr>
          <a:xfrm>
            <a:off x="4455450" y="914100"/>
            <a:ext cx="31500" cy="387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1410</Words>
  <Application>Microsoft Macintosh PowerPoint</Application>
  <PresentationFormat>On-screen Show (16:9)</PresentationFormat>
  <Paragraphs>182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Montserrat</vt:lpstr>
      <vt:lpstr>Lato</vt:lpstr>
      <vt:lpstr>Arial</vt:lpstr>
      <vt:lpstr>Times New Roman</vt:lpstr>
      <vt:lpstr>Focus</vt:lpstr>
      <vt:lpstr>Heart Failure Prediction  </vt:lpstr>
      <vt:lpstr>INTRODUCTION</vt:lpstr>
      <vt:lpstr>PRIMARY OBJECTIVE</vt:lpstr>
      <vt:lpstr>DATA PREPROCESSING</vt:lpstr>
      <vt:lpstr>LOGISTIC REGRESSION</vt:lpstr>
      <vt:lpstr>K-NEAREST NEIGHBOURS</vt:lpstr>
      <vt:lpstr>RANDOM FOREST</vt:lpstr>
      <vt:lpstr>SUPPORT VECTOR MACHINES (Linear &amp; Poly)</vt:lpstr>
      <vt:lpstr>SUPPORT VECTOR MACHINES (RBF &amp; Sigmoid)</vt:lpstr>
      <vt:lpstr>DECISION TREES</vt:lpstr>
      <vt:lpstr>STOCHASTIC GRADIENT DESCENT</vt:lpstr>
      <vt:lpstr>NAIVE BAYES</vt:lpstr>
      <vt:lpstr>MULTILAYER PERCEPTRON </vt:lpstr>
      <vt:lpstr>PERCEPTRON</vt:lpstr>
      <vt:lpstr>Evaluation Metrics 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Tasneem, Vajiha</cp:lastModifiedBy>
  <cp:revision>1</cp:revision>
  <dcterms:modified xsi:type="dcterms:W3CDTF">2026-02-02T02:17:34Z</dcterms:modified>
</cp:coreProperties>
</file>